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8" r:id="rId2"/>
    <p:sldId id="259" r:id="rId3"/>
    <p:sldId id="260" r:id="rId4"/>
    <p:sldId id="262" r:id="rId5"/>
    <p:sldId id="263" r:id="rId6"/>
    <p:sldId id="27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embeddedFontLst>
    <p:embeddedFont>
      <p:font typeface="Hahmlet ExtraBold" pitchFamily="2" charset="-127"/>
      <p:bold r:id="rId19"/>
    </p:embeddedFont>
    <p:embeddedFont>
      <p:font typeface="Hahmlet Light" pitchFamily="2" charset="-127"/>
      <p:regular r:id="rId20"/>
    </p:embeddedFont>
    <p:embeddedFont>
      <p:font typeface="Hahmlet Medium" pitchFamily="2" charset="-127"/>
      <p:regular r:id="rId21"/>
    </p:embeddedFont>
    <p:embeddedFont>
      <p:font typeface="Hahmlet SemiBold" pitchFamily="2" charset="-127"/>
      <p:bold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00"/>
    <a:srgbClr val="ECF6FF"/>
    <a:srgbClr val="99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660"/>
  </p:normalViewPr>
  <p:slideViewPr>
    <p:cSldViewPr snapToGrid="0">
      <p:cViewPr varScale="1">
        <p:scale>
          <a:sx n="81" d="100"/>
          <a:sy n="81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299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8E03CA4-877B-57F1-4DD5-DEBDC1CC85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976137-40CC-F067-8ABD-FF2E1A5F18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20050A-651C-410B-AB7B-2B9306831813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B79FB2E-A935-9981-2D0E-57E30D1C263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459A15-256A-512E-065B-DC7E0B8CFAB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07248-2066-4D72-844A-EA55DA55AA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2961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C78DB1-B8A8-41F6-BEDD-84323764CD3D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4D7C8D-7996-4911-8570-7042DA162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6912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D7C8D-7996-4911-8570-7042DA162CC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470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B43366-F45A-447A-748A-9920CB55C2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AB6020-40EA-6C58-DA17-74281435FE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3F5BC0-4163-AF71-41D8-A81759EAF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A7CEF-200D-497B-88C7-1B3D06586549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8593AF-9CD2-BAAE-9024-F7883A3A1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B0D43F-3B16-A2EE-A380-19F9CDF49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581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F931-8F34-C3E0-3EB8-D15EF5788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CC3E31-F5B7-08E4-5917-6102F3350B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29C495-C6F0-7A83-2C8C-0DEC6C159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F01CD-5BF0-40BD-8AF5-F187104FED5C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1C5213-CCC7-2741-19F9-03051DB1F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DF0B39-496B-9E25-3183-910D74648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428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5A5AFC-DAF1-FC12-4424-5794BCBAF2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0EA13B-0C21-80C9-EA6E-74DD930DA8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19B542-D2C7-E839-5ACF-4F5C7B771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AEBE2-0F93-44B4-8EE7-3C53A199C046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87C521-1373-F1A2-A215-1393DE210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6F959D-7175-3E6D-D8F7-EA8510E6A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4379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B32DC5-876E-4DC8-C455-81148B4DB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7369"/>
            <a:ext cx="10515600" cy="877749"/>
          </a:xfrm>
        </p:spPr>
        <p:txBody>
          <a:bodyPr/>
          <a:lstStyle>
            <a:lvl1pPr>
              <a:defRPr>
                <a:solidFill>
                  <a:srgbClr val="FF8000"/>
                </a:solidFill>
                <a:latin typeface="Hahmlet SemiBold" pitchFamily="2" charset="-127"/>
                <a:ea typeface="Hahmlet SemiBold" pitchFamily="2" charset="-127"/>
                <a:cs typeface="Hahmlet SemiBold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08600E-3F0A-2255-F4BB-6AF9D7290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9306"/>
            <a:ext cx="10515600" cy="4747658"/>
          </a:xfrm>
        </p:spPr>
        <p:txBody>
          <a:bodyPr/>
          <a:lstStyle>
            <a:lvl1pPr>
              <a:buClr>
                <a:srgbClr val="FF8000"/>
              </a:buClr>
              <a:defRPr>
                <a:latin typeface="Hahmlet Medium" pitchFamily="2" charset="-127"/>
                <a:ea typeface="Hahmlet Medium" pitchFamily="2" charset="-127"/>
                <a:cs typeface="Hahmlet Medium" pitchFamily="2" charset="-127"/>
              </a:defRPr>
            </a:lvl1pPr>
            <a:lvl2pPr>
              <a:defRPr>
                <a:latin typeface="Hahmlet Medium" pitchFamily="2" charset="-127"/>
                <a:ea typeface="Hahmlet Medium" pitchFamily="2" charset="-127"/>
                <a:cs typeface="Hahmlet Medium" pitchFamily="2" charset="-127"/>
              </a:defRPr>
            </a:lvl2pPr>
            <a:lvl3pPr>
              <a:defRPr>
                <a:latin typeface="Hahmlet Medium" pitchFamily="2" charset="-127"/>
                <a:ea typeface="Hahmlet Medium" pitchFamily="2" charset="-127"/>
                <a:cs typeface="Hahmlet Medium" pitchFamily="2" charset="-127"/>
              </a:defRPr>
            </a:lvl3pPr>
            <a:lvl4pPr>
              <a:defRPr>
                <a:latin typeface="Hahmlet Medium" pitchFamily="2" charset="-127"/>
                <a:ea typeface="Hahmlet Medium" pitchFamily="2" charset="-127"/>
                <a:cs typeface="Hahmlet Medium" pitchFamily="2" charset="-127"/>
              </a:defRPr>
            </a:lvl4pPr>
            <a:lvl5pPr>
              <a:defRPr>
                <a:latin typeface="Hahmlet Medium" pitchFamily="2" charset="-127"/>
                <a:ea typeface="Hahmlet Medium" pitchFamily="2" charset="-127"/>
                <a:cs typeface="Hahmlet Medium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28C305-B482-023B-C43E-A27BC3F2A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8000"/>
                </a:solidFill>
                <a:latin typeface="Hahmlet Light" pitchFamily="2" charset="-127"/>
                <a:ea typeface="Hahmlet Light" pitchFamily="2" charset="-127"/>
                <a:cs typeface="Hahmlet Light" pitchFamily="2" charset="-127"/>
              </a:defRPr>
            </a:lvl1pPr>
          </a:lstStyle>
          <a:p>
            <a:fld id="{3F6658CF-EF14-4C24-8A73-7EE7BA4D4185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773DB3-A5C1-E024-54DF-686B556C9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8000"/>
                </a:solidFill>
                <a:latin typeface="Hahmlet Light" pitchFamily="2" charset="-127"/>
                <a:ea typeface="Hahmlet Light" pitchFamily="2" charset="-127"/>
                <a:cs typeface="Hahmlet Light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161B64-CA24-2437-7039-6E1CB4481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8000"/>
                </a:solidFill>
                <a:latin typeface="Hahmlet Light" pitchFamily="2" charset="-127"/>
                <a:ea typeface="Hahmlet Light" pitchFamily="2" charset="-127"/>
                <a:cs typeface="Hahmlet Light" pitchFamily="2" charset="-127"/>
              </a:defRPr>
            </a:lvl1pPr>
          </a:lstStyle>
          <a:p>
            <a:fld id="{ADC3D9D4-7779-4A81-9957-5154F21B642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453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09EBCD-D484-6395-0504-57560CD59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DF0A85-A9E8-964B-7BA8-053135CCD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687156-63E7-6890-28AF-6B4609639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7FB8E-5481-4697-90D8-9884A93F2669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98AF99-8A53-6178-C5C1-54476334C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2A6B63-01D8-8029-D248-553EAE051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518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2C2C57-B359-8FF7-6347-4BB34D81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38E2C-018A-993D-9193-DF5C6F140E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D41DE4-DE8B-DAD9-E0C7-DD018708C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6B2414-7EB2-4F94-A994-ECE258CE0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0EEF8-5CA4-4ED3-B96A-68B1CBFFB74E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3E855F-BCAD-F3A8-EFF1-449A783F0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53226F-0E52-73C4-B798-A334B6A2B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855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275F6-0C65-7ABA-FBDC-10A07C4AA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F46359-0B86-2B80-B2C9-EAD6B29BB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740363-92CE-EB21-16D1-5565537BD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16F03EE-E588-7E46-D2AB-18662F8FC3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0562853-65D1-355E-E848-C31F5B0EDB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46E9F1-318C-6A81-DA8A-7C0E0F6ED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295A5-2E54-475E-BD1D-00E9135E2EB2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1C5D853-CA2C-CD6B-5237-9A1135C17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F79D67-F7DB-2DBC-86B2-B94BC1E5A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88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E2969-F430-C4E1-5FFC-7B0A0A92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54B7B0-460D-EB0E-EA13-3F7EA584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FA4AF-AD96-40B1-AE3B-CCCDA2FB38B5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0DE9B86-B984-0DAB-D673-0759D2E72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0A7A989-FFFB-F4E8-0AF5-3DE156B9E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6852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62A9EA-F7CF-4195-95FE-DC87E95A0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D193-641F-47EB-B2F0-BA369056DD83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EAF8942-18E2-5C76-5962-E3CDF1913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CE6754-323E-026B-D98C-EEBFDD6C3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341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6F4326-569B-E09D-D6CE-EFC21B04F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A74967-743B-9A29-1811-C71E24146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FCDD074-2438-DADF-6740-29911F7C53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179DF0-AF30-E27E-18DD-6591445D8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76D7-16A8-4550-852D-4F15B85AC6D9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049D37-069E-97F8-D8E9-A6894A34E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205D69-10BF-F05D-833E-0ED137997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182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6B2228-F440-7253-BFED-25DDC5E04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42ED9C-89EC-A86D-B1F1-80AA2AD5E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BBFC9C-6791-1B6B-830A-351B744F7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714BF5-6DC9-A278-4B8D-8139A14A1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3F318-1675-42BA-89A5-9E5793B3D8EB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981F4D-C22A-E2AE-0CF2-5D5E9A649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01AB7F-41FD-34D9-2E14-58354B7EB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250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C0BA34C-138D-1AE0-2767-594BAB049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878D3DC-AF9F-2D1F-0736-A785DD51D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4D5942-90F2-D0B2-B315-75408D1C8E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9EACE-3BC5-4EED-80E9-EBBD1677CE09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D1727B-7DCC-A405-73CA-3187687C9A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A250B7-2171-7505-5255-CBCBF3E3D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3D9D4-7779-4A81-9957-5154F21B64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166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EC2D2CA-9D1B-C42D-0CEC-7C0BEE136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916" y="2659597"/>
            <a:ext cx="5390168" cy="15388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22CCFC-B41A-1A49-55F9-DBA4F711173C}"/>
              </a:ext>
            </a:extLst>
          </p:cNvPr>
          <p:cNvSpPr txBox="1"/>
          <p:nvPr/>
        </p:nvSpPr>
        <p:spPr>
          <a:xfrm>
            <a:off x="8610601" y="5013110"/>
            <a:ext cx="2315066" cy="1525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FF8000"/>
                </a:solidFill>
                <a:latin typeface="Hahmlet ExtraBold" pitchFamily="2" charset="-127"/>
                <a:ea typeface="Hahmlet ExtraBold" pitchFamily="2" charset="-127"/>
                <a:cs typeface="Hahmlet ExtraBold" pitchFamily="2" charset="-127"/>
              </a:rPr>
              <a:t>[ 5 </a:t>
            </a:r>
            <a:r>
              <a:rPr lang="ko-KR" altLang="en-US" sz="1600" dirty="0">
                <a:solidFill>
                  <a:srgbClr val="FF8000"/>
                </a:solidFill>
                <a:latin typeface="Hahmlet ExtraBold" pitchFamily="2" charset="-127"/>
                <a:ea typeface="Hahmlet ExtraBold" pitchFamily="2" charset="-127"/>
                <a:cs typeface="Hahmlet ExtraBold" pitchFamily="2" charset="-127"/>
              </a:rPr>
              <a:t>팀 </a:t>
            </a:r>
            <a:r>
              <a:rPr lang="en-US" altLang="ko-KR" sz="1600" dirty="0">
                <a:solidFill>
                  <a:srgbClr val="FF8000"/>
                </a:solidFill>
                <a:latin typeface="Hahmlet ExtraBold" pitchFamily="2" charset="-127"/>
                <a:ea typeface="Hahmlet ExtraBold" pitchFamily="2" charset="-127"/>
                <a:cs typeface="Hahmlet ExtraBold" pitchFamily="2" charset="-127"/>
              </a:rPr>
              <a:t>- </a:t>
            </a:r>
            <a:r>
              <a:rPr lang="ko-KR" altLang="en-US" sz="1600" dirty="0">
                <a:solidFill>
                  <a:srgbClr val="FF8000"/>
                </a:solidFill>
                <a:latin typeface="Hahmlet ExtraBold" pitchFamily="2" charset="-127"/>
                <a:ea typeface="Hahmlet ExtraBold" pitchFamily="2" charset="-127"/>
                <a:cs typeface="Hahmlet ExtraBold" pitchFamily="2" charset="-127"/>
              </a:rPr>
              <a:t>구성원</a:t>
            </a:r>
            <a:r>
              <a:rPr lang="en-US" altLang="ko-KR" sz="1600" dirty="0">
                <a:solidFill>
                  <a:srgbClr val="FF8000"/>
                </a:solidFill>
                <a:latin typeface="Hahmlet ExtraBold" pitchFamily="2" charset="-127"/>
                <a:ea typeface="Hahmlet ExtraBold" pitchFamily="2" charset="-127"/>
                <a:cs typeface="Hahmlet ExtraBold" pitchFamily="2" charset="-127"/>
              </a:rPr>
              <a:t> ]</a:t>
            </a:r>
          </a:p>
          <a:p>
            <a:pPr>
              <a:lnSpc>
                <a:spcPct val="150000"/>
              </a:lnSpc>
            </a:pPr>
            <a:r>
              <a:rPr lang="ko-KR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🌱 </a:t>
            </a:r>
            <a:r>
              <a:rPr lang="ko-KR" altLang="en-US" sz="1600" dirty="0" err="1">
                <a:solidFill>
                  <a:srgbClr val="FF8000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우제현</a:t>
            </a:r>
            <a:r>
              <a:rPr lang="en-US" altLang="ko-KR" sz="1600" dirty="0">
                <a:solidFill>
                  <a:srgbClr val="FF8000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, 20191127</a:t>
            </a:r>
          </a:p>
          <a:p>
            <a:pPr>
              <a:lnSpc>
                <a:spcPct val="150000"/>
              </a:lnSpc>
            </a:pPr>
            <a:r>
              <a:rPr lang="ko-KR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🌱 </a:t>
            </a:r>
            <a:r>
              <a:rPr lang="ko-KR" altLang="en-US" sz="1600" dirty="0">
                <a:solidFill>
                  <a:srgbClr val="FF8000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이수용</a:t>
            </a:r>
            <a:r>
              <a:rPr lang="en-US" altLang="ko-KR" sz="1600" dirty="0">
                <a:solidFill>
                  <a:srgbClr val="FF8000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, 20191481</a:t>
            </a:r>
          </a:p>
          <a:p>
            <a:pPr>
              <a:lnSpc>
                <a:spcPct val="150000"/>
              </a:lnSpc>
            </a:pPr>
            <a:r>
              <a:rPr lang="ko-KR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🌱 </a:t>
            </a:r>
            <a:r>
              <a:rPr lang="ko-KR" altLang="en-US" sz="1600" dirty="0">
                <a:solidFill>
                  <a:srgbClr val="FF8000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신서영</a:t>
            </a:r>
            <a:r>
              <a:rPr lang="en-US" altLang="ko-KR" sz="1600" dirty="0">
                <a:solidFill>
                  <a:srgbClr val="FF8000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, 20201589</a:t>
            </a:r>
            <a:endParaRPr lang="ko-KR" altLang="en-US" sz="1600" dirty="0">
              <a:solidFill>
                <a:srgbClr val="FF8000"/>
              </a:solidFill>
              <a:latin typeface="Hahmlet Medium" pitchFamily="2" charset="-127"/>
              <a:ea typeface="Hahmlet Medium" pitchFamily="2" charset="-127"/>
              <a:cs typeface="Hahmlet Medium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1210A2-C0E9-4A78-AE5D-5C661B921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A001D3F-5D02-7110-3CAC-A623145595A1}"/>
              </a:ext>
            </a:extLst>
          </p:cNvPr>
          <p:cNvSpPr/>
          <p:nvPr/>
        </p:nvSpPr>
        <p:spPr>
          <a:xfrm>
            <a:off x="11029360" y="6259398"/>
            <a:ext cx="405353" cy="462077"/>
          </a:xfrm>
          <a:prstGeom prst="rect">
            <a:avLst/>
          </a:prstGeom>
          <a:solidFill>
            <a:srgbClr val="ECF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EFDD47-3538-F075-C3B7-FE8D4B74CF56}"/>
              </a:ext>
            </a:extLst>
          </p:cNvPr>
          <p:cNvSpPr txBox="1"/>
          <p:nvPr/>
        </p:nvSpPr>
        <p:spPr>
          <a:xfrm>
            <a:off x="3606800" y="2282058"/>
            <a:ext cx="4978400" cy="37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FF8000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# Computer Graphics 5  Team &amp; with. </a:t>
            </a:r>
            <a:r>
              <a:rPr lang="en-US" altLang="ko-KR" sz="1400" dirty="0" err="1">
                <a:solidFill>
                  <a:srgbClr val="FF8000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JC.Shim</a:t>
            </a:r>
            <a:endParaRPr lang="ko-KR" altLang="en-US" sz="1400" dirty="0">
              <a:solidFill>
                <a:srgbClr val="FF8000"/>
              </a:solidFill>
              <a:latin typeface="Hahmlet Medium" pitchFamily="2" charset="-127"/>
              <a:ea typeface="Hahmlet Medium" pitchFamily="2" charset="-127"/>
              <a:cs typeface="Hahmlet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6834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B8B60-509F-EFE3-245F-70D61046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시연 및 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661D9-CF91-9E74-5FDE-789F5D4C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출석 처리 결과 및 정확도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1BDE1C-6428-1E13-B5CC-6C9889FD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57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B8B60-509F-EFE3-245F-70D61046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추후 개선 방향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661D9-CF91-9E74-5FDE-789F5D4C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시스템의 한계점 분석</a:t>
            </a:r>
            <a:endParaRPr lang="en-US" altLang="ko-KR" dirty="0"/>
          </a:p>
          <a:p>
            <a:r>
              <a:rPr lang="ko-KR" altLang="en-US" dirty="0"/>
              <a:t>향후 개선 방향 제시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1BDE1C-6428-1E13-B5CC-6C9889FD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524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B8B60-509F-EFE3-245F-70D61046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결론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661D9-CF91-9E74-5FDE-789F5D4C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요약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1BDE1C-6428-1E13-B5CC-6C9889FD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789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B8B60-509F-EFE3-245F-70D61046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결론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661D9-CF91-9E74-5FDE-789F5D4C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기대 효과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1BDE1C-6428-1E13-B5CC-6C9889FD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707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4057804-D6AC-E53D-6BF0-F3452893249A}"/>
              </a:ext>
            </a:extLst>
          </p:cNvPr>
          <p:cNvSpPr/>
          <p:nvPr/>
        </p:nvSpPr>
        <p:spPr>
          <a:xfrm>
            <a:off x="623740" y="1112363"/>
            <a:ext cx="10944520" cy="6532927"/>
          </a:xfrm>
          <a:prstGeom prst="roundRect">
            <a:avLst/>
          </a:prstGeom>
          <a:solidFill>
            <a:schemeClr val="bg1"/>
          </a:solidFill>
          <a:ln>
            <a:solidFill>
              <a:srgbClr val="ECF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22CCFC-B41A-1A49-55F9-DBA4F711173C}"/>
              </a:ext>
            </a:extLst>
          </p:cNvPr>
          <p:cNvSpPr txBox="1"/>
          <p:nvPr/>
        </p:nvSpPr>
        <p:spPr>
          <a:xfrm>
            <a:off x="4576301" y="3189602"/>
            <a:ext cx="30393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FF8000"/>
                </a:solidFill>
                <a:latin typeface="Hahmlet SemiBold" pitchFamily="2" charset="-127"/>
                <a:ea typeface="Hahmlet SemiBold" pitchFamily="2" charset="-127"/>
                <a:cs typeface="Hahmlet SemiBold" pitchFamily="2" charset="-127"/>
              </a:rPr>
              <a:t>Q &amp; A</a:t>
            </a:r>
            <a:endParaRPr lang="ko-KR" altLang="en-US" sz="7200" dirty="0">
              <a:solidFill>
                <a:srgbClr val="FF8000"/>
              </a:solidFill>
              <a:latin typeface="Hahmlet SemiBold" pitchFamily="2" charset="-127"/>
              <a:ea typeface="Hahmlet SemiBold" pitchFamily="2" charset="-127"/>
              <a:cs typeface="Hahmlet SemiBold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383F4A-3A4A-3020-E67C-99C074238578}"/>
              </a:ext>
            </a:extLst>
          </p:cNvPr>
          <p:cNvSpPr txBox="1"/>
          <p:nvPr/>
        </p:nvSpPr>
        <p:spPr>
          <a:xfrm>
            <a:off x="4627096" y="4389931"/>
            <a:ext cx="2937805" cy="459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rgbClr val="FF8000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Thank you for listening.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AEAD50-A4A4-6E17-0B50-E72F74EE2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81CD2A-E25E-05CB-5093-D54ED33148FC}"/>
              </a:ext>
            </a:extLst>
          </p:cNvPr>
          <p:cNvSpPr/>
          <p:nvPr/>
        </p:nvSpPr>
        <p:spPr>
          <a:xfrm>
            <a:off x="11029360" y="6259398"/>
            <a:ext cx="405353" cy="4620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4D14878-9E12-35B1-DB87-DAFF145351EC}"/>
              </a:ext>
            </a:extLst>
          </p:cNvPr>
          <p:cNvSpPr/>
          <p:nvPr/>
        </p:nvSpPr>
        <p:spPr>
          <a:xfrm>
            <a:off x="11181760" y="6411798"/>
            <a:ext cx="405353" cy="4620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634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B8B60-509F-EFE3-245F-70D61046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참고문헌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661D9-CF91-9E74-5FDE-789F5D4C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참고문헌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1BDE1C-6428-1E13-B5CC-6C9889FD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AE2D875-9D5B-7648-6962-1BA954C779E4}"/>
              </a:ext>
            </a:extLst>
          </p:cNvPr>
          <p:cNvSpPr/>
          <p:nvPr/>
        </p:nvSpPr>
        <p:spPr>
          <a:xfrm>
            <a:off x="11029360" y="6259398"/>
            <a:ext cx="405353" cy="4620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436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22CCFC-B41A-1A49-55F9-DBA4F711173C}"/>
              </a:ext>
            </a:extLst>
          </p:cNvPr>
          <p:cNvSpPr txBox="1"/>
          <p:nvPr/>
        </p:nvSpPr>
        <p:spPr>
          <a:xfrm>
            <a:off x="4805962" y="220532"/>
            <a:ext cx="2580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FF8000"/>
                </a:solidFill>
                <a:latin typeface="Hahmlet SemiBold" pitchFamily="2" charset="-127"/>
                <a:ea typeface="Hahmlet SemiBold" pitchFamily="2" charset="-127"/>
                <a:cs typeface="Hahmlet SemiBold" pitchFamily="2" charset="-127"/>
              </a:rPr>
              <a:t>Contents</a:t>
            </a:r>
            <a:endParaRPr lang="ko-KR" altLang="en-US" sz="4000" dirty="0">
              <a:solidFill>
                <a:srgbClr val="FF8000"/>
              </a:solidFill>
              <a:latin typeface="Hahmlet SemiBold" pitchFamily="2" charset="-127"/>
              <a:ea typeface="Hahmlet SemiBold" pitchFamily="2" charset="-127"/>
              <a:cs typeface="Hahmlet SemiBold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4057804-D6AC-E53D-6BF0-F3452893249A}"/>
              </a:ext>
            </a:extLst>
          </p:cNvPr>
          <p:cNvSpPr/>
          <p:nvPr/>
        </p:nvSpPr>
        <p:spPr>
          <a:xfrm>
            <a:off x="623740" y="1120387"/>
            <a:ext cx="10944520" cy="6532927"/>
          </a:xfrm>
          <a:prstGeom prst="roundRect">
            <a:avLst/>
          </a:prstGeom>
          <a:solidFill>
            <a:schemeClr val="bg1"/>
          </a:solidFill>
          <a:ln>
            <a:solidFill>
              <a:srgbClr val="ECF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383F4A-3A4A-3020-E67C-99C074238578}"/>
              </a:ext>
            </a:extLst>
          </p:cNvPr>
          <p:cNvSpPr txBox="1"/>
          <p:nvPr/>
        </p:nvSpPr>
        <p:spPr>
          <a:xfrm>
            <a:off x="4805962" y="1284615"/>
            <a:ext cx="3307640" cy="5573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600" b="1" dirty="0">
                <a:solidFill>
                  <a:srgbClr val="FF8000"/>
                </a:solidFill>
                <a:latin typeface="Hahmlet SemiBold" pitchFamily="2" charset="-127"/>
                <a:ea typeface="Hahmlet SemiBold" pitchFamily="2" charset="-127"/>
                <a:cs typeface="Hahmlet SemiBold" pitchFamily="2" charset="-127"/>
              </a:rPr>
              <a:t>과제 소개</a:t>
            </a:r>
            <a:endParaRPr lang="en-US" altLang="ko-KR" sz="2600" b="1" dirty="0">
              <a:solidFill>
                <a:srgbClr val="FF8000"/>
              </a:solidFill>
              <a:latin typeface="Hahmlet SemiBold" pitchFamily="2" charset="-127"/>
              <a:ea typeface="Hahmlet SemiBold" pitchFamily="2" charset="-127"/>
              <a:cs typeface="Hahmlet SemiBold" pitchFamily="2" charset="-127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600" b="1" dirty="0">
                <a:solidFill>
                  <a:srgbClr val="FF8000"/>
                </a:solidFill>
                <a:latin typeface="Hahmlet SemiBold" pitchFamily="2" charset="-127"/>
                <a:ea typeface="Hahmlet SemiBold" pitchFamily="2" charset="-127"/>
                <a:cs typeface="Hahmlet SemiBold" pitchFamily="2" charset="-127"/>
              </a:rPr>
              <a:t>시스템 개요</a:t>
            </a:r>
            <a:endParaRPr lang="en-US" altLang="ko-KR" sz="2600" b="1" dirty="0">
              <a:solidFill>
                <a:srgbClr val="FF8000"/>
              </a:solidFill>
              <a:latin typeface="Hahmlet SemiBold" pitchFamily="2" charset="-127"/>
              <a:ea typeface="Hahmlet SemiBold" pitchFamily="2" charset="-127"/>
              <a:cs typeface="Hahmlet SemiBold" pitchFamily="2" charset="-127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600" b="1" dirty="0">
                <a:solidFill>
                  <a:srgbClr val="FF8000"/>
                </a:solidFill>
                <a:latin typeface="Hahmlet SemiBold" pitchFamily="2" charset="-127"/>
                <a:ea typeface="Hahmlet SemiBold" pitchFamily="2" charset="-127"/>
                <a:cs typeface="Hahmlet SemiBold" pitchFamily="2" charset="-127"/>
              </a:rPr>
              <a:t>시스템 구현</a:t>
            </a:r>
            <a:endParaRPr lang="en-US" altLang="ko-KR" sz="2600" b="1" dirty="0">
              <a:solidFill>
                <a:srgbClr val="FF8000"/>
              </a:solidFill>
              <a:latin typeface="Hahmlet SemiBold" pitchFamily="2" charset="-127"/>
              <a:ea typeface="Hahmlet SemiBold" pitchFamily="2" charset="-127"/>
              <a:cs typeface="Hahmlet SemiBold" pitchFamily="2" charset="-127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600" b="1" dirty="0">
                <a:solidFill>
                  <a:srgbClr val="FF8000"/>
                </a:solidFill>
                <a:latin typeface="Hahmlet SemiBold" pitchFamily="2" charset="-127"/>
                <a:ea typeface="Hahmlet SemiBold" pitchFamily="2" charset="-127"/>
                <a:cs typeface="Hahmlet SemiBold" pitchFamily="2" charset="-127"/>
              </a:rPr>
              <a:t>시스템 시연 및 결과</a:t>
            </a:r>
            <a:endParaRPr lang="en-US" altLang="ko-KR" sz="2600" b="1" dirty="0">
              <a:solidFill>
                <a:srgbClr val="FF8000"/>
              </a:solidFill>
              <a:latin typeface="Hahmlet SemiBold" pitchFamily="2" charset="-127"/>
              <a:ea typeface="Hahmlet SemiBold" pitchFamily="2" charset="-127"/>
              <a:cs typeface="Hahmlet SemiBold" pitchFamily="2" charset="-127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600" b="1" dirty="0">
                <a:solidFill>
                  <a:srgbClr val="FF8000"/>
                </a:solidFill>
                <a:latin typeface="Hahmlet SemiBold" pitchFamily="2" charset="-127"/>
                <a:ea typeface="Hahmlet SemiBold" pitchFamily="2" charset="-127"/>
                <a:cs typeface="Hahmlet SemiBold" pitchFamily="2" charset="-127"/>
              </a:rPr>
              <a:t>추후 개선 방향</a:t>
            </a:r>
            <a:endParaRPr lang="en-US" altLang="ko-KR" sz="2600" b="1" dirty="0">
              <a:solidFill>
                <a:srgbClr val="FF8000"/>
              </a:solidFill>
              <a:latin typeface="Hahmlet SemiBold" pitchFamily="2" charset="-127"/>
              <a:ea typeface="Hahmlet SemiBold" pitchFamily="2" charset="-127"/>
              <a:cs typeface="Hahmlet SemiBold" pitchFamily="2" charset="-127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600" b="1" dirty="0">
                <a:solidFill>
                  <a:srgbClr val="FF8000"/>
                </a:solidFill>
                <a:latin typeface="Hahmlet SemiBold" pitchFamily="2" charset="-127"/>
                <a:ea typeface="Hahmlet SemiBold" pitchFamily="2" charset="-127"/>
                <a:cs typeface="Hahmlet SemiBold" pitchFamily="2" charset="-127"/>
              </a:rPr>
              <a:t>결론</a:t>
            </a:r>
            <a:endParaRPr lang="en-US" altLang="ko-KR" sz="2600" b="1" dirty="0">
              <a:solidFill>
                <a:srgbClr val="FF8000"/>
              </a:solidFill>
              <a:latin typeface="Hahmlet SemiBold" pitchFamily="2" charset="-127"/>
              <a:ea typeface="Hahmlet SemiBold" pitchFamily="2" charset="-127"/>
              <a:cs typeface="Hahmlet SemiBold" pitchFamily="2" charset="-127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endParaRPr lang="en-US" altLang="ko-KR" sz="2600" b="1" dirty="0">
              <a:solidFill>
                <a:srgbClr val="FF8000"/>
              </a:solidFill>
              <a:latin typeface="Hahmlet SemiBold" pitchFamily="2" charset="-127"/>
              <a:ea typeface="Hahmlet SemiBold" pitchFamily="2" charset="-127"/>
              <a:cs typeface="Hahmlet SemiBold" pitchFamily="2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AEAD50-A4A4-6E17-0B50-E72F74EE2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81CD2A-E25E-05CB-5093-D54ED33148FC}"/>
              </a:ext>
            </a:extLst>
          </p:cNvPr>
          <p:cNvSpPr/>
          <p:nvPr/>
        </p:nvSpPr>
        <p:spPr>
          <a:xfrm>
            <a:off x="11029360" y="6259398"/>
            <a:ext cx="405353" cy="4620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순서도: 다른 페이지 연결선 10">
            <a:extLst>
              <a:ext uri="{FF2B5EF4-FFF2-40B4-BE49-F238E27FC236}">
                <a16:creationId xmlns:a16="http://schemas.microsoft.com/office/drawing/2014/main" id="{9512E50A-7FE3-0A7F-25FA-58DC4390B576}"/>
              </a:ext>
            </a:extLst>
          </p:cNvPr>
          <p:cNvSpPr/>
          <p:nvPr/>
        </p:nvSpPr>
        <p:spPr>
          <a:xfrm>
            <a:off x="1551742" y="1120387"/>
            <a:ext cx="471611" cy="1070042"/>
          </a:xfrm>
          <a:prstGeom prst="flowChartOffpageConnector">
            <a:avLst/>
          </a:prstGeom>
          <a:solidFill>
            <a:srgbClr val="FF800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2407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F58AE6-9AA9-D9BE-3084-931F047C9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2162"/>
            <a:ext cx="10515600" cy="877749"/>
          </a:xfr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35B646-183C-3C7B-1021-0C4918EF0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rgbClr val="FF8000"/>
              </a:buClr>
            </a:pPr>
            <a:r>
              <a:rPr lang="ko-KR" altLang="en-US" dirty="0"/>
              <a:t>팀 과제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ko-KR" altLang="en-US" sz="2400" dirty="0"/>
              <a:t>학교 교실 출석 관리를 위한 얼굴 인식 시스템</a:t>
            </a:r>
            <a:endParaRPr lang="en-US" altLang="ko-KR" sz="2400" dirty="0"/>
          </a:p>
          <a:p>
            <a:pPr>
              <a:lnSpc>
                <a:spcPct val="150000"/>
              </a:lnSpc>
              <a:buClr>
                <a:srgbClr val="FF8000"/>
              </a:buClr>
            </a:pPr>
            <a:r>
              <a:rPr lang="ko-KR" altLang="en-US" dirty="0"/>
              <a:t>과제 목표</a:t>
            </a:r>
            <a:endParaRPr lang="en-US" altLang="ko-KR" dirty="0"/>
          </a:p>
          <a:p>
            <a:pPr lvl="1">
              <a:lnSpc>
                <a:spcPct val="150000"/>
              </a:lnSpc>
              <a:buClr>
                <a:srgbClr val="FF8000"/>
              </a:buClr>
              <a:buFont typeface="Wingdings" panose="05000000000000000000" pitchFamily="2" charset="2"/>
              <a:buChar char="ü"/>
            </a:pPr>
            <a:r>
              <a:rPr lang="en-US" altLang="ko-KR" sz="2000" dirty="0"/>
              <a:t>50</a:t>
            </a:r>
            <a:r>
              <a:rPr lang="ko-KR" altLang="en-US" sz="2000" dirty="0"/>
              <a:t>명의 학생들이 출석하는 학교 교실에서 카메라 기반의 </a:t>
            </a:r>
            <a:br>
              <a:rPr lang="en-US" altLang="ko-KR" sz="2000" dirty="0"/>
            </a:br>
            <a:r>
              <a:rPr lang="ko-KR" altLang="en-US" sz="2000" dirty="0"/>
              <a:t>얼굴 인식 시스템을 구현한다</a:t>
            </a:r>
            <a:r>
              <a:rPr lang="en-US" altLang="ko-KR" sz="2000" dirty="0"/>
              <a:t>. </a:t>
            </a:r>
          </a:p>
          <a:p>
            <a:pPr lvl="1">
              <a:lnSpc>
                <a:spcPct val="150000"/>
              </a:lnSpc>
              <a:buClr>
                <a:srgbClr val="FF8000"/>
              </a:buClr>
              <a:buFont typeface="Wingdings" panose="05000000000000000000" pitchFamily="2" charset="2"/>
              <a:buChar char="ü"/>
            </a:pPr>
            <a:r>
              <a:rPr lang="ko-KR" altLang="en-US" sz="2000" dirty="0"/>
              <a:t>컴퓨터 그래픽스를 활용한 사용자 인터페이스를 제공하여 </a:t>
            </a:r>
            <a:br>
              <a:rPr lang="en-US" altLang="ko-KR" sz="2000" dirty="0"/>
            </a:br>
            <a:r>
              <a:rPr lang="ko-KR" altLang="en-US" sz="2000" dirty="0"/>
              <a:t>사용자 친화적인 시스템을 구축한다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71EC34-4D60-69AB-97D9-78CD92BE3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304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B8B60-509F-EFE3-245F-70D61046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시스템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661D9-CF91-9E74-5FDE-789F5D4C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얼굴 인식 출석 시스템 전체 구성도 설계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1BDE1C-6428-1E13-B5CC-6C9889FD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29" name="내용 개체 틀 9" descr="블랙, 어둠이(가) 표시된 사진&#10;&#10;자동 생성된 설명">
            <a:extLst>
              <a:ext uri="{FF2B5EF4-FFF2-40B4-BE49-F238E27FC236}">
                <a16:creationId xmlns:a16="http://schemas.microsoft.com/office/drawing/2014/main" id="{41F2F321-DC44-B79B-5EB1-2C0ADD03A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803" y="3681150"/>
            <a:ext cx="2591305" cy="2591305"/>
          </a:xfrm>
          <a:prstGeom prst="rect">
            <a:avLst/>
          </a:prstGeom>
          <a:noFill/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2E2CC734-0520-BF81-F4B6-41C568AEF6BC}"/>
              </a:ext>
            </a:extLst>
          </p:cNvPr>
          <p:cNvSpPr/>
          <p:nvPr/>
        </p:nvSpPr>
        <p:spPr>
          <a:xfrm>
            <a:off x="4602554" y="2308389"/>
            <a:ext cx="3307404" cy="312258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902C660D-3712-797F-BE8B-9A1CDC4910D2}"/>
              </a:ext>
            </a:extLst>
          </p:cNvPr>
          <p:cNvSpPr/>
          <p:nvPr/>
        </p:nvSpPr>
        <p:spPr>
          <a:xfrm>
            <a:off x="5163916" y="2856405"/>
            <a:ext cx="2184680" cy="2025438"/>
          </a:xfrm>
          <a:prstGeom prst="roundRect">
            <a:avLst/>
          </a:prstGeom>
          <a:solidFill>
            <a:srgbClr val="ECF6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학교 얼굴</a:t>
            </a:r>
            <a:endParaRPr lang="en-US" altLang="ko-KR" dirty="0">
              <a:solidFill>
                <a:schemeClr val="tx1"/>
              </a:solidFill>
              <a:latin typeface="Hahmlet Medium" pitchFamily="2" charset="-127"/>
              <a:ea typeface="Hahmlet Medium" pitchFamily="2" charset="-127"/>
              <a:cs typeface="Hahmlet Medium" pitchFamily="2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인식 시스템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2C9C903-35F9-3C6C-A071-47D7D090A383}"/>
              </a:ext>
            </a:extLst>
          </p:cNvPr>
          <p:cNvSpPr txBox="1"/>
          <p:nvPr/>
        </p:nvSpPr>
        <p:spPr>
          <a:xfrm>
            <a:off x="5773150" y="1982708"/>
            <a:ext cx="9662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학교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1A345E-83D3-990B-4F53-718E5CC76890}"/>
              </a:ext>
            </a:extLst>
          </p:cNvPr>
          <p:cNvSpPr txBox="1"/>
          <p:nvPr/>
        </p:nvSpPr>
        <p:spPr>
          <a:xfrm>
            <a:off x="5773150" y="2530724"/>
            <a:ext cx="9662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강의실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9A357F7A-16A0-7650-F1BF-0CA844E00C61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2809349" y="3272542"/>
            <a:ext cx="2354567" cy="596582"/>
          </a:xfrm>
          <a:prstGeom prst="straightConnector1">
            <a:avLst/>
          </a:prstGeom>
          <a:ln w="57150">
            <a:solidFill>
              <a:srgbClr val="FF8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그림 35" descr="클립아트, 그래픽, 원, 만화 영화이(가) 표시된 사진&#10;&#10;자동 생성된 설명">
            <a:extLst>
              <a:ext uri="{FF2B5EF4-FFF2-40B4-BE49-F238E27FC236}">
                <a16:creationId xmlns:a16="http://schemas.microsoft.com/office/drawing/2014/main" id="{D5196C84-8B95-55FB-60DA-15F31A2F96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474" y="2266932"/>
            <a:ext cx="2156346" cy="1078173"/>
          </a:xfrm>
          <a:prstGeom prst="rect">
            <a:avLst/>
          </a:prstGeom>
        </p:spPr>
      </p:pic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3F189112-7CAD-D852-A4C7-B557638E874A}"/>
              </a:ext>
            </a:extLst>
          </p:cNvPr>
          <p:cNvCxnSpPr>
            <a:cxnSpLocks/>
          </p:cNvCxnSpPr>
          <p:nvPr/>
        </p:nvCxnSpPr>
        <p:spPr>
          <a:xfrm>
            <a:off x="7348596" y="4500901"/>
            <a:ext cx="2354567" cy="596582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9C1F10B8-A94F-5424-ED36-94ABE3849C72}"/>
              </a:ext>
            </a:extLst>
          </p:cNvPr>
          <p:cNvCxnSpPr>
            <a:cxnSpLocks/>
          </p:cNvCxnSpPr>
          <p:nvPr/>
        </p:nvCxnSpPr>
        <p:spPr>
          <a:xfrm flipH="1" flipV="1">
            <a:off x="7357386" y="4167415"/>
            <a:ext cx="2354567" cy="596582"/>
          </a:xfrm>
          <a:prstGeom prst="straightConnector1">
            <a:avLst/>
          </a:prstGeom>
          <a:ln w="5715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2969F83-E80E-963F-2E67-C802F0E7533D}"/>
              </a:ext>
            </a:extLst>
          </p:cNvPr>
          <p:cNvSpPr txBox="1"/>
          <p:nvPr/>
        </p:nvSpPr>
        <p:spPr>
          <a:xfrm rot="839189">
            <a:off x="2892899" y="3527262"/>
            <a:ext cx="1637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학생 출석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DC26FE7-7D20-01BD-709E-47AD7D699BDD}"/>
              </a:ext>
            </a:extLst>
          </p:cNvPr>
          <p:cNvSpPr txBox="1"/>
          <p:nvPr/>
        </p:nvSpPr>
        <p:spPr>
          <a:xfrm rot="839189">
            <a:off x="7922874" y="4180269"/>
            <a:ext cx="1637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출석 정보 요청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E2577EA-6923-A6F4-4AB3-91D803350F61}"/>
              </a:ext>
            </a:extLst>
          </p:cNvPr>
          <p:cNvSpPr txBox="1"/>
          <p:nvPr/>
        </p:nvSpPr>
        <p:spPr>
          <a:xfrm rot="839189">
            <a:off x="7806074" y="4836596"/>
            <a:ext cx="1637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출석 정보 전송</a:t>
            </a:r>
          </a:p>
        </p:txBody>
      </p:sp>
    </p:spTree>
    <p:extLst>
      <p:ext uri="{BB962C8B-B14F-4D97-AF65-F5344CB8AC3E}">
        <p14:creationId xmlns:p14="http://schemas.microsoft.com/office/powerpoint/2010/main" val="262204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B8B60-509F-EFE3-245F-70D61046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시스템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661D9-CF91-9E74-5FDE-789F5D4C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얼굴 인식 출석 시스템 </a:t>
            </a:r>
            <a:r>
              <a:rPr lang="en-US" altLang="ko-KR" dirty="0"/>
              <a:t>GUI </a:t>
            </a:r>
            <a:r>
              <a:rPr lang="ko-KR" altLang="en-US" dirty="0"/>
              <a:t>설계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1BDE1C-6428-1E13-B5CC-6C9889FD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6" name="그림 5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643B05A8-1F5C-E42A-7F40-CB13D01401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81"/>
          <a:stretch/>
        </p:blipFill>
        <p:spPr>
          <a:xfrm>
            <a:off x="838200" y="2511263"/>
            <a:ext cx="4544505" cy="2219521"/>
          </a:xfrm>
          <a:prstGeom prst="rect">
            <a:avLst/>
          </a:prstGeom>
        </p:spPr>
      </p:pic>
      <p:pic>
        <p:nvPicPr>
          <p:cNvPr id="8" name="그림 7" descr="텍스트, 스크린샷, 인간의 얼굴, 사람이(가) 표시된 사진&#10;&#10;자동 생성된 설명">
            <a:extLst>
              <a:ext uri="{FF2B5EF4-FFF2-40B4-BE49-F238E27FC236}">
                <a16:creationId xmlns:a16="http://schemas.microsoft.com/office/drawing/2014/main" id="{F5179860-F892-49FA-5DA8-8AB58A95E5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36" b="-389"/>
          <a:stretch/>
        </p:blipFill>
        <p:spPr>
          <a:xfrm>
            <a:off x="6545347" y="2511262"/>
            <a:ext cx="4518554" cy="22195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4D93D7-AFAD-44FE-EBBF-51C33F0EF0AA}"/>
              </a:ext>
            </a:extLst>
          </p:cNvPr>
          <p:cNvSpPr txBox="1"/>
          <p:nvPr/>
        </p:nvSpPr>
        <p:spPr>
          <a:xfrm>
            <a:off x="2114772" y="4912775"/>
            <a:ext cx="1991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FF8000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출석 시작 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FABE0-F4DF-713E-DB21-370EC22AB94E}"/>
              </a:ext>
            </a:extLst>
          </p:cNvPr>
          <p:cNvSpPr txBox="1"/>
          <p:nvPr/>
        </p:nvSpPr>
        <p:spPr>
          <a:xfrm>
            <a:off x="7808944" y="4912775"/>
            <a:ext cx="1991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solidFill>
                  <a:srgbClr val="FF8000"/>
                </a:solidFill>
                <a:latin typeface="Hahmlet Medium" pitchFamily="2" charset="-127"/>
                <a:ea typeface="Hahmlet Medium" pitchFamily="2" charset="-127"/>
                <a:cs typeface="Hahmlet Medium" pitchFamily="2" charset="-127"/>
              </a:rPr>
              <a:t>출석 시작 이후</a:t>
            </a:r>
            <a:endParaRPr lang="ko-KR" altLang="en-US" sz="1600" dirty="0" err="1">
              <a:solidFill>
                <a:srgbClr val="FF8000"/>
              </a:solidFill>
              <a:latin typeface="Hahmlet Medium" pitchFamily="2" charset="-127"/>
              <a:ea typeface="Hahmlet Medium" pitchFamily="2" charset="-127"/>
              <a:cs typeface="Hahmlet Medium" pitchFamily="2" charset="-127"/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CE6917F3-CDDC-0596-D173-D773A3873A73}"/>
              </a:ext>
            </a:extLst>
          </p:cNvPr>
          <p:cNvSpPr/>
          <p:nvPr/>
        </p:nvSpPr>
        <p:spPr>
          <a:xfrm>
            <a:off x="5570304" y="4912775"/>
            <a:ext cx="774467" cy="338554"/>
          </a:xfrm>
          <a:prstGeom prst="rightArrow">
            <a:avLst/>
          </a:prstGeom>
          <a:gradFill flip="none" rotWithShape="1">
            <a:gsLst>
              <a:gs pos="0">
                <a:srgbClr val="FF8000">
                  <a:tint val="66000"/>
                  <a:satMod val="160000"/>
                </a:srgbClr>
              </a:gs>
              <a:gs pos="50000">
                <a:srgbClr val="FF8000">
                  <a:tint val="44500"/>
                  <a:satMod val="160000"/>
                </a:srgbClr>
              </a:gs>
              <a:gs pos="100000">
                <a:srgbClr val="FF800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899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B8B60-509F-EFE3-245F-70D61046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시스템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661D9-CF91-9E74-5FDE-789F5D4C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얼굴 인식 시스템 주요 기능 정의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1BDE1C-6428-1E13-B5CC-6C9889FD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6" name="그림 5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643B05A8-1F5C-E42A-7F40-CB13D01401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81"/>
          <a:stretch/>
        </p:blipFill>
        <p:spPr>
          <a:xfrm>
            <a:off x="1856850" y="2036190"/>
            <a:ext cx="8478299" cy="414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99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B8B60-509F-EFE3-245F-70D61046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시스템 구현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661D9-CF91-9E74-5FDE-789F5D4C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시스템 개발 환경 소개</a:t>
            </a:r>
            <a:endParaRPr lang="en-US" altLang="ko-KR" dirty="0"/>
          </a:p>
          <a:p>
            <a:pPr lvl="1">
              <a:lnSpc>
                <a:spcPct val="150000"/>
              </a:lnSpc>
              <a:buClr>
                <a:srgbClr val="FF8000"/>
              </a:buClr>
            </a:pPr>
            <a:endParaRPr lang="en-US" altLang="ko-KR" dirty="0"/>
          </a:p>
          <a:p>
            <a:pPr lvl="1">
              <a:lnSpc>
                <a:spcPct val="150000"/>
              </a:lnSpc>
              <a:buClr>
                <a:srgbClr val="FF8000"/>
              </a:buClr>
              <a:buFont typeface="Wingdings" panose="05000000000000000000" pitchFamily="2" charset="2"/>
              <a:buChar char="ü"/>
            </a:pPr>
            <a:r>
              <a:rPr lang="en-US" altLang="ko-KR" dirty="0"/>
              <a:t> H/W	: Windows 10</a:t>
            </a:r>
          </a:p>
          <a:p>
            <a:pPr lvl="1">
              <a:lnSpc>
                <a:spcPct val="150000"/>
              </a:lnSpc>
              <a:buClr>
                <a:srgbClr val="FF8000"/>
              </a:buClr>
              <a:buFont typeface="Wingdings" panose="05000000000000000000" pitchFamily="2" charset="2"/>
              <a:buChar char="ü"/>
            </a:pPr>
            <a:r>
              <a:rPr lang="en-US" altLang="ko-KR" dirty="0"/>
              <a:t> IDE	: Visual Studio Code</a:t>
            </a:r>
          </a:p>
          <a:p>
            <a:pPr lvl="1">
              <a:lnSpc>
                <a:spcPct val="150000"/>
              </a:lnSpc>
              <a:buClr>
                <a:srgbClr val="FF8000"/>
              </a:buClr>
              <a:buFont typeface="Wingdings" panose="05000000000000000000" pitchFamily="2" charset="2"/>
              <a:buChar char="ü"/>
            </a:pPr>
            <a:r>
              <a:rPr lang="en-US" altLang="ko-KR" dirty="0"/>
              <a:t> PL	: </a:t>
            </a:r>
            <a:r>
              <a:rPr lang="en-US" altLang="ko-KR" dirty="0" err="1"/>
              <a:t>javascript</a:t>
            </a:r>
            <a:r>
              <a:rPr lang="en-US" altLang="ko-KR" dirty="0"/>
              <a:t>, html, CSS</a:t>
            </a:r>
          </a:p>
          <a:p>
            <a:pPr lvl="1">
              <a:lnSpc>
                <a:spcPct val="150000"/>
              </a:lnSpc>
              <a:buClr>
                <a:srgbClr val="FF8000"/>
              </a:buClr>
              <a:buFont typeface="Wingdings" panose="05000000000000000000" pitchFamily="2" charset="2"/>
              <a:buChar char="ü"/>
            </a:pPr>
            <a:r>
              <a:rPr lang="en-US" altLang="ko-KR" dirty="0"/>
              <a:t> API	: Face-API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1BDE1C-6428-1E13-B5CC-6C9889FD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583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B8B60-509F-EFE3-245F-70D61046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시스템 구현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661D9-CF91-9E74-5FDE-789F5D4C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아키텍처 및 구성 요소</a:t>
            </a:r>
            <a:endParaRPr lang="en-US" altLang="ko-KR" dirty="0"/>
          </a:p>
          <a:p>
            <a:r>
              <a:rPr lang="ko-KR" altLang="en-US" dirty="0"/>
              <a:t>데이터 수집 및 </a:t>
            </a:r>
            <a:r>
              <a:rPr lang="ko-KR" altLang="en-US" dirty="0" err="1"/>
              <a:t>전처리</a:t>
            </a:r>
            <a:r>
              <a:rPr lang="en-US" altLang="ko-KR" dirty="0"/>
              <a:t>(</a:t>
            </a:r>
            <a:r>
              <a:rPr lang="ko-KR" altLang="en-US" dirty="0"/>
              <a:t>학생 사진 사용에 대한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사용된 모델 학습 과정</a:t>
            </a:r>
            <a:r>
              <a:rPr lang="en-US" altLang="ko-KR" dirty="0"/>
              <a:t>(</a:t>
            </a:r>
            <a:r>
              <a:rPr lang="ko-KR" altLang="en-US" dirty="0"/>
              <a:t>왜 선택했는지</a:t>
            </a:r>
            <a:r>
              <a:rPr lang="en-US" altLang="ko-KR" dirty="0"/>
              <a:t>? </a:t>
            </a:r>
            <a:r>
              <a:rPr lang="ko-KR" altLang="en-US" dirty="0"/>
              <a:t>설명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1BDE1C-6428-1E13-B5CC-6C9889FD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366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B8B60-509F-EFE3-245F-70D61046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시스템 시연 및 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661D9-CF91-9E74-5FDE-789F5D4C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  <a:r>
              <a:rPr lang="en-US" altLang="ko-KR" dirty="0"/>
              <a:t>(</a:t>
            </a:r>
            <a:r>
              <a:rPr lang="ko-KR" altLang="en-US" dirty="0"/>
              <a:t>유튜브 영상 대체</a:t>
            </a:r>
            <a:r>
              <a:rPr lang="en-US" altLang="ko-KR" dirty="0"/>
              <a:t>?)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1BDE1C-6428-1E13-B5CC-6C9889FD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D9D4-7779-4A81-9957-5154F21B642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895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1600" dirty="0" err="1">
            <a:solidFill>
              <a:srgbClr val="FF8000"/>
            </a:solidFill>
            <a:latin typeface="Hahmlet Medium" pitchFamily="2" charset="-127"/>
            <a:ea typeface="Hahmlet Medium" pitchFamily="2" charset="-127"/>
            <a:cs typeface="Hahmlet Medium" pitchFamily="2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272</Words>
  <Application>Microsoft Office PowerPoint</Application>
  <PresentationFormat>와이드스크린</PresentationFormat>
  <Paragraphs>74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맑은 고딕</vt:lpstr>
      <vt:lpstr>Hahmlet Light</vt:lpstr>
      <vt:lpstr>Hahmlet ExtraBold</vt:lpstr>
      <vt:lpstr>Hahmlet SemiBold</vt:lpstr>
      <vt:lpstr>Consolas</vt:lpstr>
      <vt:lpstr>Arial</vt:lpstr>
      <vt:lpstr>Hahmlet Medium</vt:lpstr>
      <vt:lpstr>Wingdings</vt:lpstr>
      <vt:lpstr>Office 테마</vt:lpstr>
      <vt:lpstr>PowerPoint 프레젠테이션</vt:lpstr>
      <vt:lpstr>PowerPoint 프레젠테이션</vt:lpstr>
      <vt:lpstr>1. 과제 소개</vt:lpstr>
      <vt:lpstr>2. 시스템 개요</vt:lpstr>
      <vt:lpstr>2. 시스템 개요</vt:lpstr>
      <vt:lpstr>2. 시스템 개요</vt:lpstr>
      <vt:lpstr>3. 시스템 구현</vt:lpstr>
      <vt:lpstr>3. 시스템 구현</vt:lpstr>
      <vt:lpstr>4. 시스템 시연 및 결과</vt:lpstr>
      <vt:lpstr>4. 시연 및 결과</vt:lpstr>
      <vt:lpstr>5. 추후 개선 방향</vt:lpstr>
      <vt:lpstr>6. 결론</vt:lpstr>
      <vt:lpstr>6. 결론</vt:lpstr>
      <vt:lpstr>PowerPoint 프레젠테이션</vt:lpstr>
      <vt:lpstr>참고문헌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서영</dc:creator>
  <cp:lastModifiedBy>신 서영</cp:lastModifiedBy>
  <cp:revision>16</cp:revision>
  <dcterms:created xsi:type="dcterms:W3CDTF">2023-05-11T08:09:19Z</dcterms:created>
  <dcterms:modified xsi:type="dcterms:W3CDTF">2023-05-11T14:48:56Z</dcterms:modified>
</cp:coreProperties>
</file>

<file path=docProps/thumbnail.jpeg>
</file>